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85" r:id="rId16"/>
    <p:sldId id="275" r:id="rId17"/>
    <p:sldId id="277" r:id="rId18"/>
    <p:sldId id="278" r:id="rId19"/>
    <p:sldId id="284" r:id="rId20"/>
    <p:sldId id="286" r:id="rId21"/>
    <p:sldId id="281" r:id="rId22"/>
    <p:sldId id="280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2DBEC3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23" autoAdjust="0"/>
    <p:restoredTop sz="94654"/>
  </p:normalViewPr>
  <p:slideViewPr>
    <p:cSldViewPr snapToGrid="0" snapToObjects="1" showGuides="1">
      <p:cViewPr varScale="1">
        <p:scale>
          <a:sx n="141" d="100"/>
          <a:sy n="141" d="100"/>
        </p:scale>
        <p:origin x="112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3889E-0D4E-461B-A9E7-3EA675EEDBEA}" type="datetimeFigureOut">
              <a:rPr lang="en-US" smtClean="0"/>
              <a:t>3/10/21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021F0-2DAB-46AF-BBB2-F0D1710624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7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5F2B85B8-A018-2947-AFC0-73D34FDEB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" y="0"/>
            <a:ext cx="9143086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34087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34087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4189F-A874-C84A-B4A0-8AEF27EDB59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" y="0"/>
            <a:ext cx="914308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8241"/>
            <a:ext cx="7886700" cy="320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135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www.treatedwood.com/" TargetMode="External"/><Relationship Id="rId7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ekello@viance.net" TargetMode="External"/><Relationship Id="rId4" Type="http://schemas.openxmlformats.org/officeDocument/2006/relationships/hyperlink" Target="mailto:bbaeppler@viance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845228E1-966A-5C4E-96E6-9C2FBCE9E0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7316" y="-96954"/>
            <a:ext cx="811455" cy="5639848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DB68EF5-D2D7-4D4E-BB66-FB2C10CC7B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5728" y="-96954"/>
            <a:ext cx="811455" cy="5639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D68A82-7B86-0041-AFD0-3ED94592BE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9232" flipH="1">
            <a:off x="100332" y="1583253"/>
            <a:ext cx="1102636" cy="2371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F4CB9F-BE3D-E04D-A599-782585C6DD3D}"/>
              </a:ext>
            </a:extLst>
          </p:cNvPr>
          <p:cNvSpPr txBox="1"/>
          <p:nvPr/>
        </p:nvSpPr>
        <p:spPr>
          <a:xfrm>
            <a:off x="3376624" y="2420159"/>
            <a:ext cx="286064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B636135-A4F9-EE4F-94DF-8D324BAB27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664" y="762123"/>
            <a:ext cx="2102672" cy="90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90A339-FD48-6741-95EF-72959D6B38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332" y="1629381"/>
            <a:ext cx="2601446" cy="942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53CBAD-4EBA-AF48-AB81-B3A0C92334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132" y="1724060"/>
            <a:ext cx="2913535" cy="645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FF6E87-1D4B-0641-A7D7-9B5A306E2930}"/>
              </a:ext>
            </a:extLst>
          </p:cNvPr>
          <p:cNvSpPr txBox="1"/>
          <p:nvPr/>
        </p:nvSpPr>
        <p:spPr>
          <a:xfrm>
            <a:off x="244444" y="2682065"/>
            <a:ext cx="889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Advanced DCOI Wood Preservative</a:t>
            </a:r>
          </a:p>
        </p:txBody>
      </p:sp>
    </p:spTree>
    <p:extLst>
      <p:ext uri="{BB962C8B-B14F-4D97-AF65-F5344CB8AC3E}">
        <p14:creationId xmlns:p14="http://schemas.microsoft.com/office/powerpoint/2010/main" val="19867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0C9B-3159-4948-81A0-151DD759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33139"/>
            <a:ext cx="2273300" cy="50666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Effective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B61CD-A780-43AA-980C-749C732B4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06" y="997640"/>
            <a:ext cx="6445934" cy="3244488"/>
          </a:xfrm>
        </p:spPr>
        <p:txBody>
          <a:bodyPr>
            <a:normAutofit fontScale="62500" lnSpcReduction="20000"/>
          </a:bodyPr>
          <a:lstStyle/>
          <a:p>
            <a:pPr marL="342900" lvl="0" indent="-34290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900" b="1" dirty="0">
                <a:solidFill>
                  <a:srgbClr val="0066CC"/>
                </a:solidFill>
                <a:latin typeface="Arial" panose="020B0604020202020204"/>
                <a:ea typeface="ヒラギノ角ゴ Pro W3" charset="0"/>
              </a:rPr>
              <a:t>DCOI is the active ingredient in marine antifouling formulations that won the 1996 US EPA Presidential Green Chemistry Challenge Award.</a:t>
            </a:r>
          </a:p>
          <a:p>
            <a:pPr marL="342900" lvl="0" indent="-34290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2900" b="1" dirty="0">
              <a:solidFill>
                <a:srgbClr val="0066CC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900" b="1" dirty="0">
                <a:solidFill>
                  <a:srgbClr val="0066CC"/>
                </a:solidFill>
                <a:latin typeface="Arial" panose="020B0604020202020204"/>
                <a:ea typeface="ヒラギノ角ゴ Pro W3" charset="0"/>
              </a:rPr>
              <a:t>Decades of stake test data commissioned by Electric Power Research Institute (EPRI) and monitored by Mississippi State University (MSU) indicate it  performs well in the challenging environments in sub-tropical plots in Dorman Lake MS and Saucier MS, proving its efficacy as a fungicide and insecticide.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5BEB8-BEBC-4822-8837-D42089600E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740" y="561817"/>
            <a:ext cx="1001738" cy="1595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1D07A-9397-4DEA-9C9D-DE050615E9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740" y="2374900"/>
            <a:ext cx="2386022" cy="1611722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827446A-762E-414A-813C-ECC84F96EF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A3E2-BD08-4E12-8AED-8B53DFB5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25425"/>
            <a:ext cx="3073400" cy="6159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DCOI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F6E28-9DAD-4405-A6C3-0F7CAFD18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774700"/>
            <a:ext cx="8502650" cy="3517900"/>
          </a:xfrm>
        </p:spPr>
        <p:txBody>
          <a:bodyPr>
            <a:normAutofit fontScale="40000" lnSpcReduction="20000"/>
          </a:bodyPr>
          <a:lstStyle/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9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Laboratory and long-term field testing has demonstrated that UltraPole NXT treated wood is highly effective against decay fungi and termites.</a:t>
            </a:r>
          </a:p>
          <a:p>
            <a:pPr marL="0" indent="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br>
              <a:rPr lang="en-US" sz="29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</a:br>
            <a:br>
              <a:rPr lang="en-US" sz="29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</a:br>
            <a:br>
              <a:rPr lang="en-US" sz="29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</a:br>
            <a:endParaRPr lang="en-US" sz="29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29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29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29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29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29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9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Minimum retention recommendations of 0.04 pcf for above ground and 0.08 pcf for ground contact were </a:t>
            </a:r>
            <a:r>
              <a:rPr lang="en-US" sz="29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established by AWPA in 1989.</a:t>
            </a: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9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This test data used by AWPA to adopt the retentions for poles and cross arms are inherently conservative and provide a significant performance  safety factor .</a:t>
            </a: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9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AWPA is the largest collection of wood preservation experts in the world.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F6EEE-F72E-477E-960C-69867849EC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10" y="1402080"/>
            <a:ext cx="2102707" cy="1474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813BB1-80D1-46C1-AAA7-C16CBCDE8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77" y="1402081"/>
            <a:ext cx="2663603" cy="1474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E20AB-C6E8-48AC-A7F7-46FC009CC4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640" y="1402081"/>
            <a:ext cx="1889347" cy="1474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0A5A12-121E-4A46-8436-D063556B0F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347" y="1402078"/>
            <a:ext cx="1288403" cy="1474686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5E4C5D61-F4C1-334C-8DBE-7DEA4B90C9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1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57BE-34EC-4F99-98E7-3A2E8A6D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292100"/>
            <a:ext cx="7886700" cy="7624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United States Department of Agriculture  - Forest Service Forest Products Laboratory Research Note FPL–RN–02    </a:t>
            </a:r>
            <a:br>
              <a:rPr lang="en-US" sz="16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</a:br>
            <a:r>
              <a:rPr lang="en-US" sz="1600" u="sng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Comparison of Wood Preservatives in Stake Tests  -   2011 Progress Report </a:t>
            </a:r>
            <a:br>
              <a:rPr lang="en-US" sz="16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</a:br>
            <a:r>
              <a:rPr lang="en-US" sz="16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Bessie M. Woodward - Cherilyn A. Hatfield - Stan T. Lebow</a:t>
            </a:r>
            <a:endParaRPr lang="en-US" sz="1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20C153-3457-4768-9DCC-EF2E6E240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20" y="1219200"/>
            <a:ext cx="5004527" cy="314379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Table 77--Summary of 2- by 4-in. stake (pages 117-120)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endParaRPr lang="en-US" sz="14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Type III (CCA-C) (Fed. Spec. TT-W-550) 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0.40 pcf </a:t>
            </a:r>
            <a:r>
              <a:rPr lang="en-US" sz="14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-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No failures after 40 years 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endParaRPr lang="en-US" sz="1400" b="1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Pentachlorophenol in P9 (HSA)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0.29 pcf </a:t>
            </a:r>
            <a:r>
              <a:rPr lang="en-US" sz="14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-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No failures after 38-1/2 years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endParaRPr lang="en-US" sz="1400" b="1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Not in USDA FPL test but in adjacent test plots </a:t>
            </a:r>
            <a:r>
              <a:rPr lang="en-US" sz="14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-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DCOI  (EPRI initiated study with MSU) 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Data presented to AWPA </a:t>
            </a:r>
            <a:r>
              <a:rPr lang="en-US" sz="14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-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28 years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As effective at 1/3 the retention of penta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F95F55-1558-4442-8DC0-F5EAE1B0F3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299" y="1593851"/>
            <a:ext cx="3365501" cy="2405622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750344E0-58F8-CF4C-B203-4B0EE280F7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1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6CB5-839E-4D20-8C5E-390B17A7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53" y="74769"/>
            <a:ext cx="4059115" cy="60325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Environmental Impact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8A51-98CD-4354-B94A-613A274CD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33046"/>
            <a:ext cx="7670800" cy="3773853"/>
          </a:xfrm>
          <a:noFill/>
          <a:ln w="76200">
            <a:noFill/>
          </a:ln>
          <a:effectLst/>
        </p:spPr>
        <p:txBody>
          <a:bodyPr>
            <a:noAutofit/>
          </a:bodyPr>
          <a:lstStyle/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DCOI is a metal free preservative </a:t>
            </a:r>
            <a:r>
              <a:rPr lang="en-US" sz="14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-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no zinc, copper, arsenic, or chrome.	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1400" b="1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Lower retention (1/3 of penta) equates to less chemicals overall in the environment. 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1400" b="1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The active ingredient, DCOI, used in UltraPole NXT poles is also used for residential treated wood. Ecolife® is the leading non-metal based residential treated wood used in backyard decks and other residential projects.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 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End of life use as a co-gen fuel offers an alternative to increasingly regulated and expensive land fill costs.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1400" b="1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A description of material characterization of DCOI has been submitted to EPA for the approval of DCOI treated wood as a co-gen fuel.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1400" b="1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DCOI is not a restricted use pesticide.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D82B5A1-272D-D143-821A-A860CFBE30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ED1E3A-6A05-BA4A-BAAD-B448032A8A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5567" y="774702"/>
            <a:ext cx="1318433" cy="367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8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6801-42F2-4CE2-903A-2D0F92E8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44714"/>
            <a:ext cx="5137150" cy="63420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DCOI in Oil - End of Life Disposal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13ED0-51BE-461E-B60A-EF0461105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08050"/>
            <a:ext cx="7118350" cy="3518807"/>
          </a:xfrm>
        </p:spPr>
        <p:txBody>
          <a:bodyPr>
            <a:normAutofit fontScale="62500" lnSpcReduction="20000"/>
          </a:bodyPr>
          <a:lstStyle/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Controlled laboratory combustion studies have shown that no harmful products such as polychlorinated dibenzo p-dioxins, p-furans or polychlorinated biphenyls are formed when DCOI treated wood is burned under normal co-gen operating conditions</a:t>
            </a: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2000" b="1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Based on that data end-of life disposal of Ultrapole NXT poles though co-gen facilities may be possible and is likely</a:t>
            </a: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2000" b="1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New technology allows for a quick determination of treated wood preservative </a:t>
            </a: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2000" b="1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Hitachi is working with Viance to fine tune Hitachi’s hand held device</a:t>
            </a: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2000" b="1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EPA approval to burn treated wood as non hazardous secondary waste in co-gen facilities is a complex and time consuming process.  Currently we are working with a consultant familiar with EPA’s RCRA Division – Office of Solid Waste to expedite the necessary approvals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6A90F-E8FB-4F96-AC4D-6481533554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600" y="2667453"/>
            <a:ext cx="660400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1AC172-F907-4D7C-BC05-04139C2F44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737" y="958416"/>
            <a:ext cx="1607878" cy="3264333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7B3A418A-B650-7C4A-A625-7F7076C234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2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0409-99F6-4F45-8678-D978F870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85" y="279639"/>
            <a:ext cx="2762250" cy="5643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AWPA Standards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E2816C0-1DD0-4E16-BA97-5DBA9ED66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508152"/>
              </p:ext>
            </p:extLst>
          </p:nvPr>
        </p:nvGraphicFramePr>
        <p:xfrm>
          <a:off x="622300" y="1038225"/>
          <a:ext cx="7893050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710469923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97259224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166232839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1554080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U1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UC4A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UC4B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UC4C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82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Southern Yellow Pine       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Penta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0.30 pcf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0.38 pcf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0.45 pcf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2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Southern Yellow Pine       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DCOI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0.10 pcf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0.13 pcf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0.15 pcf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67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Douglas fir                          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Penta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0.45 pcf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0.45 pcf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0.60 pcf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29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Douglas fir                          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DCOI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0.15 pcf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0.15 pcf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0.20 pcf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482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 Pine                             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Penta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0.50 pcf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0.50 pcf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0.60 pcf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8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Red Pine                             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DCOI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0.17 pcf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0.17 pcf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0.20 pcf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038133"/>
                  </a:ext>
                </a:extLst>
              </a:tr>
            </a:tbl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4535708-9E00-C646-9022-96C9A02336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2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078A33-A089-1447-B9BB-BE013A78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99200">
            <a:off x="6819899" y="1959737"/>
            <a:ext cx="2436899" cy="2821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AB78F7-2DA2-4EA5-81CC-45DF1FFF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94" y="180579"/>
            <a:ext cx="6923314" cy="76247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Utility – UltraPoleNXT Value Proposition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2DA4-044F-4AA5-AFED-9A688E90D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94" y="943055"/>
            <a:ext cx="7886700" cy="3448595"/>
          </a:xfrm>
        </p:spPr>
        <p:txBody>
          <a:bodyPr>
            <a:normAutofit fontScale="25000" lnSpcReduction="20000"/>
          </a:bodyPr>
          <a:lstStyle/>
          <a:p>
            <a:pPr marL="342900" lvl="0" indent="-34290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UltraPole NXT provides the electric utility with 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warrantied</a:t>
            </a: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 protection for its preferred support system, the wood pole, using an 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environmentally-advanced</a:t>
            </a: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, lower toxicity wood protection system.</a:t>
            </a:r>
          </a:p>
          <a:p>
            <a:pPr marL="342900" lvl="0" indent="-34290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48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UltraPole NXT’s tested formulation provides 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long-term protection</a:t>
            </a: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 for the wood structure with a lower long-term regulatory burden, and little or no changes to current structure design. This protection is 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warrantied for 50 years</a:t>
            </a: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, and at the end of its service life, the pole might be used to 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generate power</a:t>
            </a: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 rather than being a waste.</a:t>
            </a:r>
          </a:p>
          <a:p>
            <a:pPr marL="342900" lvl="0" indent="-34290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48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Oil-borne UltraPole NXT is a general-use pesticide</a:t>
            </a:r>
          </a:p>
          <a:p>
            <a:pPr marL="0" lvl="0" indent="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       that has all the 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positive attributes of oil-borne preservatives</a:t>
            </a: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 </a:t>
            </a:r>
          </a:p>
          <a:p>
            <a:pPr marL="0" lvl="0" indent="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       such as climbability. </a:t>
            </a:r>
          </a:p>
          <a:p>
            <a:pPr marL="342900" lvl="0" indent="-34290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48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The active ingredient in UltraPole NXT is safe enough for </a:t>
            </a:r>
          </a:p>
          <a:p>
            <a:pPr marL="0" lvl="0" indent="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       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decks</a:t>
            </a: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 that children play on, yet effective enough to replace </a:t>
            </a:r>
          </a:p>
          <a:p>
            <a:pPr marL="0" lvl="0" indent="0" defTabSz="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       TBTO in anti-fouling formulations used on the hulls of ocean-going vessels.</a:t>
            </a:r>
          </a:p>
          <a:p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B061737-F069-2141-B545-EF762328C8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2BC69C-2102-A748-8F78-57C2602FBE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870" y="2298699"/>
            <a:ext cx="2195430" cy="21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82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D8336-6D1E-4769-9D62-02F4ED39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19988"/>
            <a:ext cx="6454321" cy="36478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Utility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47236-18E7-405F-9B26-1C12C983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673100"/>
            <a:ext cx="3943350" cy="3531145"/>
          </a:xfrm>
        </p:spPr>
        <p:txBody>
          <a:bodyPr>
            <a:normAutofit fontScale="85000" lnSpcReduction="20000"/>
          </a:bodyPr>
          <a:lstStyle/>
          <a:p>
            <a:pPr marL="0" lvl="0" indent="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Usability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No design changes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No strength differences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No corrosion differences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No climbability differences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No conductivity differences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Non-Hygroscopic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Low odor</a:t>
            </a: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0066CC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Similar: </a:t>
            </a:r>
          </a:p>
          <a:p>
            <a:pPr marL="800100" lvl="1" indent="-34290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rgbClr val="0066CC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Appearance</a:t>
            </a:r>
          </a:p>
          <a:p>
            <a:pPr marL="800100" lvl="1" indent="-34290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rgbClr val="0066CC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Handling</a:t>
            </a:r>
          </a:p>
          <a:p>
            <a:pPr marL="800100" lvl="1" indent="-34290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rgbClr val="0066CC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Weight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Line workers will be handling material treated with a </a:t>
            </a:r>
            <a:br>
              <a:rPr lang="en-US" dirty="0">
                <a:solidFill>
                  <a:srgbClr val="0066CC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</a:b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t>non-restricted use pesticide.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0050B-889E-4981-96CD-653FCDF949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950" y="156488"/>
            <a:ext cx="3117850" cy="4158859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83ED27F-AC5E-0E40-85F4-57BE01F3AB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60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8E96-26FA-4895-9867-810FA018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18293"/>
            <a:ext cx="2736850" cy="48704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Treater Benefits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2997B7-44BD-415F-94E4-8EF7BDA78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0" y="971550"/>
            <a:ext cx="3886200" cy="3263504"/>
          </a:xfrm>
        </p:spPr>
        <p:txBody>
          <a:bodyPr>
            <a:normAutofit fontScale="92500"/>
          </a:bodyPr>
          <a:lstStyle/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b="1" dirty="0">
                <a:solidFill>
                  <a:srgbClr val="0066CC"/>
                </a:solidFill>
                <a:latin typeface="Arial" panose="020B0604020202020204"/>
                <a:ea typeface="ヒラギノ角ゴ Pro W3" charset="0"/>
              </a:rPr>
              <a:t>Same treating equipment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b="1" dirty="0">
                <a:solidFill>
                  <a:srgbClr val="0066CC"/>
                </a:solidFill>
                <a:latin typeface="Arial" panose="020B0604020202020204"/>
                <a:ea typeface="ヒラギノ角ゴ Pro W3" charset="0"/>
              </a:rPr>
              <a:t>Same Quality Assurance equipment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b="1" dirty="0">
                <a:solidFill>
                  <a:srgbClr val="0066CC"/>
                </a:solidFill>
                <a:latin typeface="Arial" panose="020B0604020202020204"/>
                <a:ea typeface="ヒラギノ角ゴ Pro W3" charset="0"/>
              </a:rPr>
              <a:t>Similar oils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b="1" dirty="0">
                <a:solidFill>
                  <a:srgbClr val="0066CC"/>
                </a:solidFill>
                <a:latin typeface="Arial" panose="020B0604020202020204"/>
                <a:ea typeface="ヒラギノ角ゴ Pro W3" charset="0"/>
              </a:rPr>
              <a:t>Oil carrier doesn’t need penta solvency 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b="1" dirty="0">
                <a:solidFill>
                  <a:srgbClr val="0066CC"/>
                </a:solidFill>
                <a:latin typeface="Arial" panose="020B0604020202020204"/>
                <a:ea typeface="ヒラギノ角ゴ Pro W3" charset="0"/>
              </a:rPr>
              <a:t>Similar treating process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b="1" dirty="0">
                <a:solidFill>
                  <a:srgbClr val="0066CC"/>
                </a:solidFill>
                <a:latin typeface="Arial" panose="020B0604020202020204"/>
                <a:ea typeface="ヒラギノ角ゴ Pro W3" charset="0"/>
              </a:rPr>
              <a:t>Compatible with penta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b="1" dirty="0">
                <a:solidFill>
                  <a:srgbClr val="0066CC"/>
                </a:solidFill>
                <a:latin typeface="Arial" panose="020B0604020202020204"/>
                <a:ea typeface="ヒラギノ角ゴ Pro W3" charset="0"/>
              </a:rPr>
              <a:t>Low solution corrosivity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B0D3B1-3C47-4B81-A34B-B2C0EE3C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9050" y="971550"/>
            <a:ext cx="4122964" cy="3455228"/>
          </a:xfrm>
        </p:spPr>
        <p:txBody>
          <a:bodyPr>
            <a:normAutofit fontScale="92500"/>
          </a:bodyPr>
          <a:lstStyle/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200" b="1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DCOI waste is not considered an RCRA hazard waste under EPA Title 40 CFR 261.3. 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200" b="1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Plant has less stringent EPA reporting.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200" b="1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Plant workers will not need a Certified Pesticide Applicators license to treat.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200" b="1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No strong odor to spark neighbor complaints.</a:t>
            </a:r>
          </a:p>
          <a:p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830183B4-85E9-A94A-BDCF-3955A2F514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85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, tree, outdoor, light&#10;&#10;Description automatically generated">
            <a:extLst>
              <a:ext uri="{FF2B5EF4-FFF2-40B4-BE49-F238E27FC236}">
                <a16:creationId xmlns:a16="http://schemas.microsoft.com/office/drawing/2014/main" id="{BA8A988C-D15D-EF4A-A09B-BE020F16F8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03249" y="784950"/>
            <a:ext cx="4489450" cy="28179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FA81D0E-CB72-40FA-817D-BDDCF046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279639"/>
            <a:ext cx="2457450" cy="56435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To Summarize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E9F6D4-9148-4CEF-9786-D77182779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961752"/>
            <a:ext cx="6788150" cy="3219995"/>
          </a:xfrm>
          <a:custGeom>
            <a:avLst/>
            <a:gdLst>
              <a:gd name="connsiteX0" fmla="*/ 0 w 6788150"/>
              <a:gd name="connsiteY0" fmla="*/ 0 h 3219995"/>
              <a:gd name="connsiteX1" fmla="*/ 633561 w 6788150"/>
              <a:gd name="connsiteY1" fmla="*/ 0 h 3219995"/>
              <a:gd name="connsiteX2" fmla="*/ 1131358 w 6788150"/>
              <a:gd name="connsiteY2" fmla="*/ 0 h 3219995"/>
              <a:gd name="connsiteX3" fmla="*/ 1493393 w 6788150"/>
              <a:gd name="connsiteY3" fmla="*/ 0 h 3219995"/>
              <a:gd name="connsiteX4" fmla="*/ 2126954 w 6788150"/>
              <a:gd name="connsiteY4" fmla="*/ 0 h 3219995"/>
              <a:gd name="connsiteX5" fmla="*/ 2692633 w 6788150"/>
              <a:gd name="connsiteY5" fmla="*/ 0 h 3219995"/>
              <a:gd name="connsiteX6" fmla="*/ 3054667 w 6788150"/>
              <a:gd name="connsiteY6" fmla="*/ 0 h 3219995"/>
              <a:gd name="connsiteX7" fmla="*/ 3756110 w 6788150"/>
              <a:gd name="connsiteY7" fmla="*/ 0 h 3219995"/>
              <a:gd name="connsiteX8" fmla="*/ 4253907 w 6788150"/>
              <a:gd name="connsiteY8" fmla="*/ 0 h 3219995"/>
              <a:gd name="connsiteX9" fmla="*/ 4955350 w 6788150"/>
              <a:gd name="connsiteY9" fmla="*/ 0 h 3219995"/>
              <a:gd name="connsiteX10" fmla="*/ 5656792 w 6788150"/>
              <a:gd name="connsiteY10" fmla="*/ 0 h 3219995"/>
              <a:gd name="connsiteX11" fmla="*/ 6018826 w 6788150"/>
              <a:gd name="connsiteY11" fmla="*/ 0 h 3219995"/>
              <a:gd name="connsiteX12" fmla="*/ 6788150 w 6788150"/>
              <a:gd name="connsiteY12" fmla="*/ 0 h 3219995"/>
              <a:gd name="connsiteX13" fmla="*/ 6788150 w 6788150"/>
              <a:gd name="connsiteY13" fmla="*/ 601066 h 3219995"/>
              <a:gd name="connsiteX14" fmla="*/ 6788150 w 6788150"/>
              <a:gd name="connsiteY14" fmla="*/ 1137732 h 3219995"/>
              <a:gd name="connsiteX15" fmla="*/ 6788150 w 6788150"/>
              <a:gd name="connsiteY15" fmla="*/ 1738797 h 3219995"/>
              <a:gd name="connsiteX16" fmla="*/ 6788150 w 6788150"/>
              <a:gd name="connsiteY16" fmla="*/ 2178863 h 3219995"/>
              <a:gd name="connsiteX17" fmla="*/ 6788150 w 6788150"/>
              <a:gd name="connsiteY17" fmla="*/ 2715529 h 3219995"/>
              <a:gd name="connsiteX18" fmla="*/ 6788150 w 6788150"/>
              <a:gd name="connsiteY18" fmla="*/ 3219995 h 3219995"/>
              <a:gd name="connsiteX19" fmla="*/ 6222471 w 6788150"/>
              <a:gd name="connsiteY19" fmla="*/ 3219995 h 3219995"/>
              <a:gd name="connsiteX20" fmla="*/ 5656792 w 6788150"/>
              <a:gd name="connsiteY20" fmla="*/ 3219995 h 3219995"/>
              <a:gd name="connsiteX21" fmla="*/ 4955350 w 6788150"/>
              <a:gd name="connsiteY21" fmla="*/ 3219995 h 3219995"/>
              <a:gd name="connsiteX22" fmla="*/ 4593315 w 6788150"/>
              <a:gd name="connsiteY22" fmla="*/ 3219995 h 3219995"/>
              <a:gd name="connsiteX23" fmla="*/ 3891873 w 6788150"/>
              <a:gd name="connsiteY23" fmla="*/ 3219995 h 3219995"/>
              <a:gd name="connsiteX24" fmla="*/ 3326194 w 6788150"/>
              <a:gd name="connsiteY24" fmla="*/ 3219995 h 3219995"/>
              <a:gd name="connsiteX25" fmla="*/ 2692633 w 6788150"/>
              <a:gd name="connsiteY25" fmla="*/ 3219995 h 3219995"/>
              <a:gd name="connsiteX26" fmla="*/ 2330598 w 6788150"/>
              <a:gd name="connsiteY26" fmla="*/ 3219995 h 3219995"/>
              <a:gd name="connsiteX27" fmla="*/ 1832801 w 6788150"/>
              <a:gd name="connsiteY27" fmla="*/ 3219995 h 3219995"/>
              <a:gd name="connsiteX28" fmla="*/ 1402884 w 6788150"/>
              <a:gd name="connsiteY28" fmla="*/ 3219995 h 3219995"/>
              <a:gd name="connsiteX29" fmla="*/ 905087 w 6788150"/>
              <a:gd name="connsiteY29" fmla="*/ 3219995 h 3219995"/>
              <a:gd name="connsiteX30" fmla="*/ 0 w 6788150"/>
              <a:gd name="connsiteY30" fmla="*/ 3219995 h 3219995"/>
              <a:gd name="connsiteX31" fmla="*/ 0 w 6788150"/>
              <a:gd name="connsiteY31" fmla="*/ 2779929 h 3219995"/>
              <a:gd name="connsiteX32" fmla="*/ 0 w 6788150"/>
              <a:gd name="connsiteY32" fmla="*/ 2339863 h 3219995"/>
              <a:gd name="connsiteX33" fmla="*/ 0 w 6788150"/>
              <a:gd name="connsiteY33" fmla="*/ 1899797 h 3219995"/>
              <a:gd name="connsiteX34" fmla="*/ 0 w 6788150"/>
              <a:gd name="connsiteY34" fmla="*/ 1363131 h 3219995"/>
              <a:gd name="connsiteX35" fmla="*/ 0 w 6788150"/>
              <a:gd name="connsiteY35" fmla="*/ 890865 h 3219995"/>
              <a:gd name="connsiteX36" fmla="*/ 0 w 6788150"/>
              <a:gd name="connsiteY36" fmla="*/ 0 h 321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788150" h="3219995" extrusionOk="0">
                <a:moveTo>
                  <a:pt x="0" y="0"/>
                </a:moveTo>
                <a:cubicBezTo>
                  <a:pt x="271763" y="-12229"/>
                  <a:pt x="488276" y="65283"/>
                  <a:pt x="633561" y="0"/>
                </a:cubicBezTo>
                <a:cubicBezTo>
                  <a:pt x="778846" y="-65283"/>
                  <a:pt x="919851" y="53429"/>
                  <a:pt x="1131358" y="0"/>
                </a:cubicBezTo>
                <a:cubicBezTo>
                  <a:pt x="1342865" y="-53429"/>
                  <a:pt x="1367049" y="4398"/>
                  <a:pt x="1493393" y="0"/>
                </a:cubicBezTo>
                <a:cubicBezTo>
                  <a:pt x="1619737" y="-4398"/>
                  <a:pt x="1895796" y="37643"/>
                  <a:pt x="2126954" y="0"/>
                </a:cubicBezTo>
                <a:cubicBezTo>
                  <a:pt x="2358112" y="-37643"/>
                  <a:pt x="2459608" y="1279"/>
                  <a:pt x="2692633" y="0"/>
                </a:cubicBezTo>
                <a:cubicBezTo>
                  <a:pt x="2925658" y="-1279"/>
                  <a:pt x="2956385" y="1000"/>
                  <a:pt x="3054667" y="0"/>
                </a:cubicBezTo>
                <a:cubicBezTo>
                  <a:pt x="3152949" y="-1000"/>
                  <a:pt x="3447476" y="51426"/>
                  <a:pt x="3756110" y="0"/>
                </a:cubicBezTo>
                <a:cubicBezTo>
                  <a:pt x="4064744" y="-51426"/>
                  <a:pt x="4104760" y="22272"/>
                  <a:pt x="4253907" y="0"/>
                </a:cubicBezTo>
                <a:cubicBezTo>
                  <a:pt x="4403054" y="-22272"/>
                  <a:pt x="4613084" y="66869"/>
                  <a:pt x="4955350" y="0"/>
                </a:cubicBezTo>
                <a:cubicBezTo>
                  <a:pt x="5297616" y="-66869"/>
                  <a:pt x="5351195" y="80413"/>
                  <a:pt x="5656792" y="0"/>
                </a:cubicBezTo>
                <a:cubicBezTo>
                  <a:pt x="5962389" y="-80413"/>
                  <a:pt x="5935691" y="10291"/>
                  <a:pt x="6018826" y="0"/>
                </a:cubicBezTo>
                <a:cubicBezTo>
                  <a:pt x="6101961" y="-10291"/>
                  <a:pt x="6607550" y="15748"/>
                  <a:pt x="6788150" y="0"/>
                </a:cubicBezTo>
                <a:cubicBezTo>
                  <a:pt x="6825360" y="300322"/>
                  <a:pt x="6762223" y="456159"/>
                  <a:pt x="6788150" y="601066"/>
                </a:cubicBezTo>
                <a:cubicBezTo>
                  <a:pt x="6814077" y="745973"/>
                  <a:pt x="6742931" y="996034"/>
                  <a:pt x="6788150" y="1137732"/>
                </a:cubicBezTo>
                <a:cubicBezTo>
                  <a:pt x="6833369" y="1279430"/>
                  <a:pt x="6759145" y="1534173"/>
                  <a:pt x="6788150" y="1738797"/>
                </a:cubicBezTo>
                <a:cubicBezTo>
                  <a:pt x="6817155" y="1943422"/>
                  <a:pt x="6758810" y="2064356"/>
                  <a:pt x="6788150" y="2178863"/>
                </a:cubicBezTo>
                <a:cubicBezTo>
                  <a:pt x="6817490" y="2293370"/>
                  <a:pt x="6764869" y="2515398"/>
                  <a:pt x="6788150" y="2715529"/>
                </a:cubicBezTo>
                <a:cubicBezTo>
                  <a:pt x="6811431" y="2915660"/>
                  <a:pt x="6784211" y="3037426"/>
                  <a:pt x="6788150" y="3219995"/>
                </a:cubicBezTo>
                <a:cubicBezTo>
                  <a:pt x="6636767" y="3232068"/>
                  <a:pt x="6346592" y="3181860"/>
                  <a:pt x="6222471" y="3219995"/>
                </a:cubicBezTo>
                <a:cubicBezTo>
                  <a:pt x="6098350" y="3258130"/>
                  <a:pt x="5824840" y="3170900"/>
                  <a:pt x="5656792" y="3219995"/>
                </a:cubicBezTo>
                <a:cubicBezTo>
                  <a:pt x="5488744" y="3269090"/>
                  <a:pt x="5106690" y="3206890"/>
                  <a:pt x="4955350" y="3219995"/>
                </a:cubicBezTo>
                <a:cubicBezTo>
                  <a:pt x="4804010" y="3233100"/>
                  <a:pt x="4689870" y="3201591"/>
                  <a:pt x="4593315" y="3219995"/>
                </a:cubicBezTo>
                <a:cubicBezTo>
                  <a:pt x="4496760" y="3238399"/>
                  <a:pt x="4035455" y="3196348"/>
                  <a:pt x="3891873" y="3219995"/>
                </a:cubicBezTo>
                <a:cubicBezTo>
                  <a:pt x="3748291" y="3243642"/>
                  <a:pt x="3577259" y="3201337"/>
                  <a:pt x="3326194" y="3219995"/>
                </a:cubicBezTo>
                <a:cubicBezTo>
                  <a:pt x="3075129" y="3238653"/>
                  <a:pt x="2934767" y="3176349"/>
                  <a:pt x="2692633" y="3219995"/>
                </a:cubicBezTo>
                <a:cubicBezTo>
                  <a:pt x="2450499" y="3263641"/>
                  <a:pt x="2422806" y="3219418"/>
                  <a:pt x="2330598" y="3219995"/>
                </a:cubicBezTo>
                <a:cubicBezTo>
                  <a:pt x="2238391" y="3220572"/>
                  <a:pt x="2014402" y="3206794"/>
                  <a:pt x="1832801" y="3219995"/>
                </a:cubicBezTo>
                <a:cubicBezTo>
                  <a:pt x="1651200" y="3233196"/>
                  <a:pt x="1550150" y="3172312"/>
                  <a:pt x="1402884" y="3219995"/>
                </a:cubicBezTo>
                <a:cubicBezTo>
                  <a:pt x="1255618" y="3267678"/>
                  <a:pt x="1011269" y="3184557"/>
                  <a:pt x="905087" y="3219995"/>
                </a:cubicBezTo>
                <a:cubicBezTo>
                  <a:pt x="798905" y="3255433"/>
                  <a:pt x="223896" y="3152589"/>
                  <a:pt x="0" y="3219995"/>
                </a:cubicBezTo>
                <a:cubicBezTo>
                  <a:pt x="-28846" y="3104158"/>
                  <a:pt x="42029" y="2955769"/>
                  <a:pt x="0" y="2779929"/>
                </a:cubicBezTo>
                <a:cubicBezTo>
                  <a:pt x="-42029" y="2604089"/>
                  <a:pt x="48271" y="2541314"/>
                  <a:pt x="0" y="2339863"/>
                </a:cubicBezTo>
                <a:cubicBezTo>
                  <a:pt x="-48271" y="2138412"/>
                  <a:pt x="15813" y="2032828"/>
                  <a:pt x="0" y="1899797"/>
                </a:cubicBezTo>
                <a:cubicBezTo>
                  <a:pt x="-15813" y="1766766"/>
                  <a:pt x="29232" y="1533541"/>
                  <a:pt x="0" y="1363131"/>
                </a:cubicBezTo>
                <a:cubicBezTo>
                  <a:pt x="-29232" y="1192721"/>
                  <a:pt x="27059" y="1026923"/>
                  <a:pt x="0" y="890865"/>
                </a:cubicBezTo>
                <a:cubicBezTo>
                  <a:pt x="-27059" y="754807"/>
                  <a:pt x="97269" y="41003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432730789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66CC"/>
                </a:solidFill>
              </a:rPr>
              <a:t>Effective – only warranted oil borne pole preservative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66CC"/>
                </a:solidFill>
              </a:rPr>
              <a:t>In all testing it performed very well compared to penta. 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66CC"/>
                </a:solidFill>
              </a:rPr>
              <a:t>The active is used in all sorts of items in and around </a:t>
            </a:r>
            <a:br>
              <a:rPr lang="en-US" sz="2000" b="1" dirty="0">
                <a:solidFill>
                  <a:srgbClr val="0066CC"/>
                </a:solidFill>
              </a:rPr>
            </a:br>
            <a:r>
              <a:rPr lang="en-US" sz="2000" b="1" dirty="0">
                <a:solidFill>
                  <a:srgbClr val="0066CC"/>
                </a:solidFill>
              </a:rPr>
              <a:t>the home.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66CC"/>
                </a:solidFill>
              </a:rPr>
              <a:t>Treaters can use the same equipment and processes.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66CC"/>
                </a:solidFill>
              </a:rPr>
              <a:t>Utilities will not see of feel a difference between DCOI </a:t>
            </a:r>
            <a:br>
              <a:rPr lang="en-US" sz="2000" b="1" dirty="0">
                <a:solidFill>
                  <a:srgbClr val="0066CC"/>
                </a:solidFill>
              </a:rPr>
            </a:br>
            <a:r>
              <a:rPr lang="en-US" sz="2000" b="1" dirty="0">
                <a:solidFill>
                  <a:srgbClr val="0066CC"/>
                </a:solidFill>
              </a:rPr>
              <a:t>and penta poles.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66CC"/>
                </a:solidFill>
              </a:rPr>
              <a:t>DCOI poles are low odor – so don’t attract unwanted attention.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66CC"/>
                </a:solidFill>
              </a:rPr>
              <a:t>Unlikely that most people will notice it isn’t a penta pole.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12921D6B-3D71-D248-A08B-F83530C458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F5398FF-323C-5D4D-8817-246E5C035B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19051"/>
            <a:ext cx="1415072" cy="5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6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72D01-4EB5-7643-924A-C4F6461B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31195"/>
            <a:ext cx="8352692" cy="118030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 Effective and Popular Pentachlorophenol (or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penta) will Cease to be Manufactured December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0378-409D-D643-9C7E-D579C2FA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15" y="1811500"/>
            <a:ext cx="8080493" cy="1625382"/>
          </a:xfrm>
        </p:spPr>
        <p:txBody>
          <a:bodyPr>
            <a:normAutofit/>
          </a:bodyPr>
          <a:lstStyle/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On March 10, 2020 Gulbrandsen decided not to produce penta.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This leaves no one willing or able to produce penta.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Penta poles will still be available for a while after this date.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So, what are the alternatives?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6DE49E2-72AD-AB4D-B596-200709D318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  <p:pic>
        <p:nvPicPr>
          <p:cNvPr id="10" name="Picture 9" descr="A white feath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7CBE86-8385-6645-8281-5F2986548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5254" flipH="1">
            <a:off x="6332149" y="2704881"/>
            <a:ext cx="1799677" cy="1955800"/>
          </a:xfrm>
          <a:prstGeom prst="rect">
            <a:avLst/>
          </a:prstGeom>
        </p:spPr>
      </p:pic>
      <p:pic>
        <p:nvPicPr>
          <p:cNvPr id="8" name="Picture 7" descr="A squirrel holding a nut&#10;&#10;Description automatically generated with low confidence">
            <a:extLst>
              <a:ext uri="{FF2B5EF4-FFF2-40B4-BE49-F238E27FC236}">
                <a16:creationId xmlns:a16="http://schemas.microsoft.com/office/drawing/2014/main" id="{8B2472D9-8D76-A34F-AAAD-082306A942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787" y="2511335"/>
            <a:ext cx="2031763" cy="22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36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rodent&#10;&#10;Description automatically generated with low confidence">
            <a:extLst>
              <a:ext uri="{FF2B5EF4-FFF2-40B4-BE49-F238E27FC236}">
                <a16:creationId xmlns:a16="http://schemas.microsoft.com/office/drawing/2014/main" id="{946558E2-747B-5045-92C1-F7E8DFBEEE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34724">
            <a:off x="2709882" y="2274999"/>
            <a:ext cx="1766720" cy="21710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6C5326-44F2-463F-AD08-5DB4E671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350" y="940084"/>
            <a:ext cx="6381750" cy="56381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DCOI; Is it the best thing since                  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BF544B-8622-42B5-BC16-55DA1231D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350" y="1781333"/>
            <a:ext cx="6381750" cy="831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66CC"/>
                </a:solidFill>
              </a:rPr>
              <a:t>Well, we think so,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66CC"/>
                </a:solidFill>
              </a:rPr>
              <a:t>but maybe just the best thing since penta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B38B3-5F6D-4120-88A3-F82125E284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552" y="561817"/>
            <a:ext cx="1412272" cy="1022667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F17BA29-A65D-FF4B-875F-B9A26AE7D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649F92-E00A-2047-B59D-5D983C504C08}"/>
              </a:ext>
            </a:extLst>
          </p:cNvPr>
          <p:cNvSpPr txBox="1"/>
          <p:nvPr/>
        </p:nvSpPr>
        <p:spPr>
          <a:xfrm>
            <a:off x="4425950" y="3487835"/>
            <a:ext cx="17081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prefer, “the best thing since acorns grew on trees”.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184C2-5C2D-4949-BD25-DC77B754D1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906" y="-129165"/>
            <a:ext cx="3706605" cy="463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6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68255-C418-4F9F-886F-14FC5D1E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18" y="273844"/>
            <a:ext cx="8651081" cy="8843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B050"/>
                </a:solidFill>
              </a:rPr>
              <a:t>Companies That Have Announced They Will 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Treat with DCOI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EF7F57-7B60-4EB2-BA45-9A737F674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18" y="1249682"/>
            <a:ext cx="7886700" cy="3068318"/>
          </a:xfrm>
          <a:noFill/>
          <a:ln>
            <a:noFill/>
            <a:prstDash val="lgDash"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Brooks Manufacturing Co. – </a:t>
            </a:r>
            <a:r>
              <a:rPr lang="en-US" sz="2000" dirty="0">
                <a:solidFill>
                  <a:srgbClr val="00B050"/>
                </a:solidFill>
              </a:rPr>
              <a:t>later this year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Hughes Brothers, Inc. – </a:t>
            </a:r>
            <a:r>
              <a:rPr lang="en-US" sz="2000" dirty="0">
                <a:solidFill>
                  <a:srgbClr val="00B050"/>
                </a:solidFill>
              </a:rPr>
              <a:t>later this year or early next year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WC Meredith – </a:t>
            </a:r>
            <a:r>
              <a:rPr lang="en-US" sz="2000" dirty="0">
                <a:solidFill>
                  <a:srgbClr val="00B050"/>
                </a:solidFill>
              </a:rPr>
              <a:t>has DCOI capability now – all DCOI by year’s end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Stella-Jones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Pineville LA – </a:t>
            </a:r>
            <a:r>
              <a:rPr lang="en-US" sz="2000" dirty="0">
                <a:solidFill>
                  <a:srgbClr val="00B050"/>
                </a:solidFill>
              </a:rPr>
              <a:t>has converted a cylinder to DCOI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Arlington WA – </a:t>
            </a:r>
            <a:r>
              <a:rPr lang="en-US" sz="2000" dirty="0">
                <a:solidFill>
                  <a:srgbClr val="00B050"/>
                </a:solidFill>
              </a:rPr>
              <a:t>has treated DCOI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3 or 4 more companies have indicated they will begin to treat with DCOI this summer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5F73F0C7-48F8-9D43-8C00-84E0A1C6ED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5D236A8-FE88-044D-B7A1-274C1F855F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6221" y="609600"/>
            <a:ext cx="1115704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3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feath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E5432F7-C65D-B14F-8602-22B70FF518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920" y="806449"/>
            <a:ext cx="3009900" cy="353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D2122-D5BD-409A-88CD-22E007850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1" y="318293"/>
            <a:ext cx="4648200" cy="48704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For More Information on DCOI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4C344-9F89-4565-AA14-FB3848F7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893445"/>
            <a:ext cx="5030319" cy="33566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66CC"/>
                </a:solidFill>
              </a:rPr>
              <a:t>Type “UltraPole NXT” or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66CC"/>
                </a:solidFill>
              </a:rPr>
              <a:t>Go to </a:t>
            </a:r>
            <a:r>
              <a:rPr lang="en-US" sz="2000" dirty="0">
                <a:solidFill>
                  <a:srgbClr val="0066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https://www.treatedwood.com/</a:t>
            </a:r>
            <a:r>
              <a:rPr lang="en-US" sz="2000" dirty="0">
                <a:solidFill>
                  <a:srgbClr val="0066CC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66CC"/>
                </a:solidFill>
              </a:rPr>
              <a:t>Or contact Bob Baeppler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66CC"/>
                </a:solidFill>
              </a:rPr>
              <a:t>Email </a:t>
            </a:r>
            <a:r>
              <a:rPr lang="en-US" sz="2000" u="sng" dirty="0">
                <a:solidFill>
                  <a:srgbClr val="0066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bbaeppler@viance.net</a:t>
            </a:r>
            <a:r>
              <a:rPr lang="en-US" sz="2000" u="sng" dirty="0">
                <a:solidFill>
                  <a:srgbClr val="0066CC"/>
                </a:solidFill>
              </a:rPr>
              <a:t>      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66CC"/>
                </a:solidFill>
              </a:rPr>
              <a:t>Phone 704-497-0592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66CC"/>
                </a:solidFill>
              </a:rPr>
              <a:t>To be put on a mail list for monthly updates, contact Edie Kello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66CC"/>
                </a:solidFill>
              </a:rPr>
              <a:t>Email </a:t>
            </a:r>
            <a:r>
              <a:rPr lang="en-US" sz="2000" dirty="0">
                <a:solidFill>
                  <a:srgbClr val="0066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ekello@viance.net</a:t>
            </a:r>
            <a:r>
              <a:rPr lang="en-US" sz="2000" dirty="0">
                <a:solidFill>
                  <a:srgbClr val="0066CC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66CC"/>
                </a:solidFill>
              </a:rPr>
              <a:t>Phone 704-905-4726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6AD982C8-2F7B-6C4B-9ED7-14A60A9BEA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8986C7-E4C5-B54E-9E2F-868049A20E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335" y="-355600"/>
            <a:ext cx="3421241" cy="580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B012D7-1CD3-5944-84C2-E919291E850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3340" flipH="1">
            <a:off x="7173417" y="1680265"/>
            <a:ext cx="1156075" cy="229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6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ooden cross on a pole&#10;&#10;Description automatically generated with low confidence">
            <a:extLst>
              <a:ext uri="{FF2B5EF4-FFF2-40B4-BE49-F238E27FC236}">
                <a16:creationId xmlns:a16="http://schemas.microsoft.com/office/drawing/2014/main" id="{C9EFB485-33C1-A64D-8C5B-8C0391569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7209" y="-31530"/>
            <a:ext cx="2546507" cy="4472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5E728-B15E-44A0-8686-618CCE8D2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86" y="444007"/>
            <a:ext cx="3943350" cy="356777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Options After Penta</a:t>
            </a:r>
            <a:endParaRPr lang="en-US" sz="2400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97FEB761-DB28-C44C-BC46-377CB8904D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6E0973-2AB2-BE4F-8AF6-192892F4F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86" y="1140486"/>
            <a:ext cx="7886700" cy="3204754"/>
          </a:xfrm>
        </p:spPr>
        <p:txBody>
          <a:bodyPr>
            <a:normAutofit fontScale="40000" lnSpcReduction="20000"/>
          </a:bodyPr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32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ACZA – Ammoniacal Copper Zinc Arsenate</a:t>
            </a:r>
          </a:p>
          <a:p>
            <a:pPr marL="742950" lvl="1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32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Waterborne</a:t>
            </a:r>
          </a:p>
          <a:p>
            <a:pPr marL="742950" lvl="1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32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Used primarily with Douglas fir in aquatic situations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32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CCA – Chromated Copper Arsenate</a:t>
            </a:r>
          </a:p>
          <a:p>
            <a:pPr marL="742950" lvl="1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32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Waterborne</a:t>
            </a:r>
          </a:p>
          <a:p>
            <a:pPr marL="742950" lvl="1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32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Used in Southern Yellow Pine (SYP) poles primarily in the southeast</a:t>
            </a:r>
          </a:p>
          <a:p>
            <a:pPr marL="742950" lvl="1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32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Used in aquatic situations</a:t>
            </a:r>
            <a:endParaRPr lang="en-US" sz="32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32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Creosote </a:t>
            </a:r>
          </a:p>
          <a:p>
            <a:pPr marL="685800" lvl="1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32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Used in Southern Yellow Pine (SYP) poles and Douglas fir</a:t>
            </a:r>
          </a:p>
          <a:p>
            <a:pPr marL="685800" lvl="1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32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Used in Aquatic situations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32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CuNap - Copper Naphthenate</a:t>
            </a:r>
          </a:p>
          <a:p>
            <a:pPr marL="742950" lvl="1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32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Oil borne can be used for Douglas fir and SYP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32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DCOI - 4,5-Dichloro-2-n-Octyl-4-Isothiazolin-3-One</a:t>
            </a:r>
          </a:p>
          <a:p>
            <a:pPr marL="742950" lvl="1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32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Oil borne can be used for Douglas fir and SYP</a:t>
            </a:r>
          </a:p>
          <a:p>
            <a:endParaRPr lang="en-US" dirty="0"/>
          </a:p>
        </p:txBody>
      </p:sp>
      <p:pic>
        <p:nvPicPr>
          <p:cNvPr id="14" name="Picture 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78F4D33-0B42-814E-8361-2932211932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906" y="16285"/>
            <a:ext cx="1436568" cy="5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4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565C7A-3D9B-EA48-A5D3-85D36E07FB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54621"/>
            <a:ext cx="9144000" cy="228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E75179-5367-4705-9410-CB2BCD9A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19" y="216783"/>
            <a:ext cx="5377535" cy="668823"/>
          </a:xfrm>
        </p:spPr>
        <p:txBody>
          <a:bodyPr>
            <a:no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What is the Industry’s Best Option?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AE33F7-9063-FB42-8130-6350E8834A48}"/>
              </a:ext>
            </a:extLst>
          </p:cNvPr>
          <p:cNvSpPr/>
          <p:nvPr/>
        </p:nvSpPr>
        <p:spPr>
          <a:xfrm>
            <a:off x="334835" y="2369462"/>
            <a:ext cx="4294973" cy="1776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C0BD70-821F-4960-865A-DF5E9982C9BE}"/>
              </a:ext>
            </a:extLst>
          </p:cNvPr>
          <p:cNvSpPr/>
          <p:nvPr/>
        </p:nvSpPr>
        <p:spPr>
          <a:xfrm>
            <a:off x="335048" y="2360271"/>
            <a:ext cx="429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rPr>
              <a:t>The DCOI treated UltraPole offers the treater, utility and consumer, a </a:t>
            </a:r>
            <a:r>
              <a:rPr lang="en-US" sz="1800" b="1" u="sng" dirty="0">
                <a:solidFill>
                  <a:srgbClr val="00B050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rPr>
              <a:t>warranted</a:t>
            </a: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rPr>
              <a:t>, environmentally advanced and tested system for protecting the wood support structures that bring power to homes </a:t>
            </a:r>
            <a:b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rPr>
            </a:b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rPr>
              <a:t>and businesses.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DE3E86FE-3FDC-CA41-B857-28012E4286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BA65FC-956E-F047-8CAA-C63FF94BA4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87" y="849536"/>
            <a:ext cx="3718133" cy="1235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6D77CB-2724-F74D-8DC3-9ECCBA3129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907" y="0"/>
            <a:ext cx="2519756" cy="5222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8A5BBB-9373-9D49-8576-D4E4EC92AA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3155" y="2750197"/>
            <a:ext cx="2018448" cy="23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5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0DC1-CB06-43E5-ABC6-F4FB2B6E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92" y="563797"/>
            <a:ext cx="2340521" cy="762476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What is DCOI?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CF218-2C99-4092-93EC-B8FF655EB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91" y="1448194"/>
            <a:ext cx="6183979" cy="2247111"/>
          </a:xfrm>
          <a:noFill/>
        </p:spPr>
        <p:txBody>
          <a:bodyPr>
            <a:normAutofit/>
          </a:bodyPr>
          <a:lstStyle/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It is an organic wood preservative.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It is a broad-spectrum antimicrobial compound.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It is an AWPA standardized wood preservative listed as P-39 in the AWPA Book of Standards. 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0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DCOI is the first new oil borne industrial wood preservative in decades.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5A42E-F0FE-49C5-8179-F1934CDF0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889" y="806054"/>
            <a:ext cx="2556758" cy="3308745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DD947C3F-B249-1D42-880C-6BA797AE5A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5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E1DD-376C-4F45-926C-06EF09D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09" y="423880"/>
            <a:ext cx="2997419" cy="762476"/>
          </a:xfrm>
        </p:spPr>
        <p:txBody>
          <a:bodyPr/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DCOI-what is it?</a:t>
            </a:r>
            <a:r>
              <a:rPr lang="en-US" sz="44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E2ADF7-C492-4908-96EC-1026A0373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835" y="730788"/>
            <a:ext cx="2556541" cy="3438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2D66A-CE1D-4434-B596-34BBDBD250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24" y="1653963"/>
            <a:ext cx="4248376" cy="26081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4432C3-6102-43E2-A141-245D05558E58}"/>
              </a:ext>
            </a:extLst>
          </p:cNvPr>
          <p:cNvSpPr/>
          <p:nvPr/>
        </p:nvSpPr>
        <p:spPr>
          <a:xfrm>
            <a:off x="193009" y="1186356"/>
            <a:ext cx="5477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4,5-Dichloro-2-n-Octyl-4-Isothiazolin-3-One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2F4CFC57-FBD0-5A4B-8A03-0C912BF278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3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FD1B9-AC52-9843-825E-733B4CDBC9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316" y="-96047"/>
            <a:ext cx="2044083" cy="4541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CB0E8-7ABC-4E63-98C1-31CFF1C9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292783"/>
            <a:ext cx="6412230" cy="4877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How Does DCOI Compare to Penta?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C355A-E8B7-4286-ADC0-424916ED5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780505"/>
            <a:ext cx="6777921" cy="3582490"/>
          </a:xfrm>
        </p:spPr>
        <p:txBody>
          <a:bodyPr>
            <a:noAutofit/>
          </a:bodyPr>
          <a:lstStyle/>
          <a:p>
            <a:pPr marL="342900" lvl="0" indent="-342900"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A DCOI treated UltraPole® NXT pole looks just like a penta treated pole.</a:t>
            </a:r>
          </a:p>
          <a:p>
            <a:pPr marL="342900" lvl="0" indent="-342900"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Both preservatives use similar if not identical oil solvents as a carrier.</a:t>
            </a:r>
          </a:p>
          <a:p>
            <a:pPr marL="342900" lvl="0" indent="-342900"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DCOI poles are easy to climb just like other oil-borne treated poles. </a:t>
            </a:r>
          </a:p>
          <a:p>
            <a:pPr marL="342900" lvl="0" indent="-342900"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Conductivity, or more accurately, electrical resistance, is comparable to penta poles.</a:t>
            </a:r>
          </a:p>
          <a:p>
            <a:pPr marL="342900" lvl="0" indent="-342900"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Hardware corrosion rate for UltraPole NXT poles is similar to penta poles.</a:t>
            </a:r>
          </a:p>
          <a:p>
            <a:pPr marL="342900" lvl="0" indent="-342900"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It is an effective wood preservative like penta – at 1/3 or less retention.</a:t>
            </a:r>
          </a:p>
          <a:p>
            <a:pPr marL="342900" lvl="0" indent="-342900"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DCOI can be disposed of like other poles – in landfills.</a:t>
            </a:r>
          </a:p>
          <a:p>
            <a:pPr marL="342900" lvl="0" indent="-342900"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All treated wood poles have a superior life cycle environmental profile than competing materials such as steel, iron, concrete, and fiberglass.</a:t>
            </a:r>
          </a:p>
          <a:p>
            <a:pPr marL="0" lvl="0" indent="0"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r>
              <a:rPr lang="en-US" sz="14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	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18D89867-9CC1-2143-9938-739A6DA998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5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BB43-CE4D-4723-92D9-2CCD3141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75" y="229394"/>
            <a:ext cx="3406789" cy="50666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Effective and Unique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84F61-097A-4F03-941C-61038AC86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94" y="736056"/>
            <a:ext cx="8393431" cy="3582490"/>
          </a:xfrm>
        </p:spPr>
        <p:txBody>
          <a:bodyPr>
            <a:normAutofit/>
          </a:bodyPr>
          <a:lstStyle/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DCOI is a moldicide used in paints and coatings.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endParaRPr lang="en-US" sz="18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</a:pPr>
            <a:br>
              <a:rPr lang="en-US" sz="1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</a:br>
            <a:endParaRPr lang="en-US" sz="18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18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18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800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DCOI is an algaecide used in cooling towers.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1900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7C6B8-D3D6-48D6-B783-9E626696FA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45" y="1169932"/>
            <a:ext cx="2967462" cy="1312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9DEA36-A9C3-4BAD-B847-BC7B78DFAA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186" y="1169932"/>
            <a:ext cx="1581871" cy="1312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64759E-D012-4389-8CBF-E56E3F4D74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46" y="3066414"/>
            <a:ext cx="2967462" cy="1235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845A3-2D8D-4A35-A331-50F42E190B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192" y="3061843"/>
            <a:ext cx="1648590" cy="1235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C6D516-0EAB-42E9-A391-8E957A0E07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731" y="2458327"/>
            <a:ext cx="1367162" cy="18389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669111-BE84-4081-920A-B55D234F9EAF}"/>
              </a:ext>
            </a:extLst>
          </p:cNvPr>
          <p:cNvSpPr txBox="1"/>
          <p:nvPr/>
        </p:nvSpPr>
        <p:spPr>
          <a:xfrm>
            <a:off x="6085475" y="736054"/>
            <a:ext cx="2607674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2000" dirty="0">
                <a:solidFill>
                  <a:srgbClr val="0070C0"/>
                </a:solidFill>
                <a:latin typeface="Arial" panose="020B0604020202020204"/>
              </a:rPr>
              <a:t>DCOI is an industrial microbicide used in brewery pasteurizing and can warmer systems.</a:t>
            </a:r>
          </a:p>
          <a:p>
            <a:r>
              <a:rPr lang="en-US" dirty="0"/>
              <a:t> 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39F71632-A034-0840-9F61-ACB5411279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2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5C79-2858-401D-8CA0-F84EEC0E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90" y="168273"/>
            <a:ext cx="3865417" cy="48704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/>
                <a:ea typeface="ヒラギノ角ゴ Pro W3" charset="0"/>
              </a:rPr>
              <a:t>Effective and Unique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3F98E-6226-4615-A36E-10461611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90" y="623571"/>
            <a:ext cx="8907780" cy="3707674"/>
          </a:xfrm>
        </p:spPr>
        <p:txBody>
          <a:bodyPr/>
          <a:lstStyle/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8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In fish nets, treated wood decks and hulls of ocean-going vessels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1800" b="1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1800" b="1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1800" b="1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endParaRPr lang="en-US" sz="1800" b="1" dirty="0">
              <a:solidFill>
                <a:srgbClr val="0070C0"/>
              </a:solidFill>
              <a:latin typeface="Arial" panose="020B0604020202020204"/>
              <a:ea typeface="ヒラギノ角ゴ Pro W3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1800" b="1" dirty="0">
                <a:solidFill>
                  <a:srgbClr val="0070C0"/>
                </a:solidFill>
                <a:latin typeface="Arial" panose="020B0604020202020204"/>
                <a:ea typeface="ヒラギノ角ゴ Pro W3" charset="0"/>
              </a:rPr>
              <a:t>DCOI is in drywall, shower curtains and pool liners.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99B15-6E7C-4C6D-BBFA-D0C6B9E265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12" y="988761"/>
            <a:ext cx="2018696" cy="1265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2A8D03-D5F9-478D-AA69-56307784EF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988" y="988761"/>
            <a:ext cx="2004154" cy="1265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0828C0-8119-4D48-9E73-E424704663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077" y="991629"/>
            <a:ext cx="2091400" cy="1265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958C4-FB9E-4F10-8DDB-7FE2F32EED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413" y="991629"/>
            <a:ext cx="2077220" cy="1262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92A7D2-17F9-4CD8-9AB5-BDDEE1E4F6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12" y="2697115"/>
            <a:ext cx="3322923" cy="1551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039A0C-E725-4B51-B089-29D4AF20EE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832" y="2697115"/>
            <a:ext cx="2409291" cy="1551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10F7FF-6680-4DD8-A508-06C3377F65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851" y="2697115"/>
            <a:ext cx="1540654" cy="1551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9032DB-0F2A-4FBA-A62F-85760167B1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855" y="2697115"/>
            <a:ext cx="1037778" cy="1551036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465EE4BB-6E5A-D040-8B5A-9FFB50A7106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8" y="74769"/>
            <a:ext cx="1415072" cy="4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96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4305</TotalTime>
  <Words>1554</Words>
  <Application>Microsoft Macintosh PowerPoint</Application>
  <PresentationFormat>On-screen Show (16:9)</PresentationFormat>
  <Paragraphs>202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The Effective and Popular Pentachlorophenol (or penta) will Cease to be Manufactured December 2021</vt:lpstr>
      <vt:lpstr>Options After Penta</vt:lpstr>
      <vt:lpstr>What is the Industry’s Best Option?</vt:lpstr>
      <vt:lpstr>What is DCOI?</vt:lpstr>
      <vt:lpstr>DCOI-what is it? </vt:lpstr>
      <vt:lpstr>How Does DCOI Compare to Penta?</vt:lpstr>
      <vt:lpstr>Effective and Unique</vt:lpstr>
      <vt:lpstr>Effective and Unique</vt:lpstr>
      <vt:lpstr>Effective</vt:lpstr>
      <vt:lpstr>DCOI Performance</vt:lpstr>
      <vt:lpstr>United States Department of Agriculture  - Forest Service Forest Products Laboratory Research Note FPL–RN–02     Comparison of Wood Preservatives in Stake Tests  -   2011 Progress Report  Bessie M. Woodward - Cherilyn A. Hatfield - Stan T. Lebow</vt:lpstr>
      <vt:lpstr>Environmental Impact</vt:lpstr>
      <vt:lpstr>DCOI in Oil - End of Life Disposal</vt:lpstr>
      <vt:lpstr>AWPA Standards </vt:lpstr>
      <vt:lpstr>Utility – UltraPoleNXT Value Proposition</vt:lpstr>
      <vt:lpstr>Utility Benefits</vt:lpstr>
      <vt:lpstr>Treater Benefits</vt:lpstr>
      <vt:lpstr>To Summarize</vt:lpstr>
      <vt:lpstr>DCOI; Is it the best thing since                  ?</vt:lpstr>
      <vt:lpstr>Companies That Have Announced They Will  Treat with DCOI</vt:lpstr>
      <vt:lpstr>For More Information on DCOI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Edie Kello</cp:lastModifiedBy>
  <cp:revision>100</cp:revision>
  <dcterms:created xsi:type="dcterms:W3CDTF">2017-11-07T19:52:00Z</dcterms:created>
  <dcterms:modified xsi:type="dcterms:W3CDTF">2021-03-10T14:02:19Z</dcterms:modified>
</cp:coreProperties>
</file>